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477" r:id="rId2"/>
    <p:sldId id="499" r:id="rId3"/>
    <p:sldId id="621" r:id="rId4"/>
    <p:sldId id="614" r:id="rId5"/>
    <p:sldId id="627" r:id="rId6"/>
    <p:sldId id="636" r:id="rId7"/>
    <p:sldId id="628" r:id="rId8"/>
    <p:sldId id="629" r:id="rId9"/>
    <p:sldId id="638" r:id="rId10"/>
    <p:sldId id="630" r:id="rId11"/>
    <p:sldId id="639" r:id="rId12"/>
    <p:sldId id="637" r:id="rId13"/>
    <p:sldId id="631" r:id="rId14"/>
    <p:sldId id="640" r:id="rId15"/>
    <p:sldId id="632" r:id="rId16"/>
    <p:sldId id="626" r:id="rId17"/>
    <p:sldId id="58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DC762"/>
    <a:srgbClr val="FDE824"/>
    <a:srgbClr val="20908C"/>
    <a:srgbClr val="3B528B"/>
    <a:srgbClr val="450C54"/>
    <a:srgbClr val="BEBEBE"/>
    <a:srgbClr val="90ED91"/>
    <a:srgbClr val="01B6EE"/>
    <a:srgbClr val="006400"/>
    <a:srgbClr val="F664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703"/>
    <p:restoredTop sz="81665" autoAdjust="0"/>
  </p:normalViewPr>
  <p:slideViewPr>
    <p:cSldViewPr snapToGrid="0" showGuides="1">
      <p:cViewPr>
        <p:scale>
          <a:sx n="130" d="100"/>
          <a:sy n="130" d="100"/>
        </p:scale>
        <p:origin x="1848" y="30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5/14/24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r>
              <a:rPr lang="en-US" b="0" dirty="0">
                <a:solidFill>
                  <a:srgbClr val="CCCCCC"/>
                </a:solidFill>
                <a:effectLst/>
                <a:latin typeface="Menlo" panose="020B0609030804020204" pitchFamily="49" charset="0"/>
              </a:rPr>
              <a:t>Filtering for high confidence lowers p </a:t>
            </a:r>
            <a:r>
              <a:rPr lang="en-US" b="0" dirty="0" err="1">
                <a:solidFill>
                  <a:srgbClr val="CCCCCC"/>
                </a:solidFill>
                <a:effectLst/>
                <a:latin typeface="Menlo" panose="020B0609030804020204" pitchFamily="49" charset="0"/>
              </a:rPr>
              <a:t>val</a:t>
            </a:r>
            <a:r>
              <a:rPr lang="en-US" b="0" dirty="0">
                <a:solidFill>
                  <a:srgbClr val="CCCCCC"/>
                </a:solidFill>
                <a:effectLst/>
                <a:latin typeface="Menlo" panose="020B0609030804020204" pitchFamily="49" charset="0"/>
              </a:rPr>
              <a:t> I think</a:t>
            </a: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24146370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28479253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23708814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13</a:t>
            </a:fld>
            <a:endParaRPr lang="en-US"/>
          </a:p>
        </p:txBody>
      </p:sp>
    </p:spTree>
    <p:extLst>
      <p:ext uri="{BB962C8B-B14F-4D97-AF65-F5344CB8AC3E}">
        <p14:creationId xmlns:p14="http://schemas.microsoft.com/office/powerpoint/2010/main" val="26096167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14</a:t>
            </a:fld>
            <a:endParaRPr lang="en-US"/>
          </a:p>
        </p:txBody>
      </p:sp>
    </p:spTree>
    <p:extLst>
      <p:ext uri="{BB962C8B-B14F-4D97-AF65-F5344CB8AC3E}">
        <p14:creationId xmlns:p14="http://schemas.microsoft.com/office/powerpoint/2010/main" val="28501723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15</a:t>
            </a:fld>
            <a:endParaRPr lang="en-US"/>
          </a:p>
        </p:txBody>
      </p:sp>
    </p:spTree>
    <p:extLst>
      <p:ext uri="{BB962C8B-B14F-4D97-AF65-F5344CB8AC3E}">
        <p14:creationId xmlns:p14="http://schemas.microsoft.com/office/powerpoint/2010/main" val="3624456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16</a:t>
            </a:fld>
            <a:endParaRPr lang="en-US"/>
          </a:p>
        </p:txBody>
      </p:sp>
    </p:spTree>
    <p:extLst>
      <p:ext uri="{BB962C8B-B14F-4D97-AF65-F5344CB8AC3E}">
        <p14:creationId xmlns:p14="http://schemas.microsoft.com/office/powerpoint/2010/main" val="41289262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17</a:t>
            </a:fld>
            <a:endParaRPr lang="en-US"/>
          </a:p>
        </p:txBody>
      </p:sp>
    </p:spTree>
    <p:extLst>
      <p:ext uri="{BB962C8B-B14F-4D97-AF65-F5344CB8AC3E}">
        <p14:creationId xmlns:p14="http://schemas.microsoft.com/office/powerpoint/2010/main" val="1029960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3864341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1822053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r>
              <a:rPr lang="en-US" b="0" dirty="0">
                <a:solidFill>
                  <a:srgbClr val="CCCCCC"/>
                </a:solidFill>
                <a:effectLst/>
                <a:latin typeface="Menlo" panose="020B0609030804020204" pitchFamily="49" charset="0"/>
              </a:rPr>
              <a:t>Rows in heatmap are peaks?</a:t>
            </a: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1263341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r>
              <a:rPr lang="en-US" sz="1200" dirty="0"/>
              <a:t>Methods:</a:t>
            </a:r>
          </a:p>
          <a:p>
            <a:r>
              <a:rPr lang="en-US" sz="1200" dirty="0"/>
              <a:t>1. Filter peaks for positive log2 FC and FDR &lt; 0.05 in each sort vs. DN</a:t>
            </a:r>
          </a:p>
          <a:p>
            <a:r>
              <a:rPr lang="en-US" sz="1200" dirty="0"/>
              <a:t>2. then look for genes appearing at least once in all 3 lists = </a:t>
            </a:r>
            <a:r>
              <a:rPr lang="en-US" sz="1200" dirty="0" err="1"/>
              <a:t>T</a:t>
            </a:r>
            <a:r>
              <a:rPr lang="en-US" sz="1200" baseline="-25000" dirty="0" err="1"/>
              <a:t>ex</a:t>
            </a:r>
            <a:r>
              <a:rPr lang="en-US" sz="1200" dirty="0"/>
              <a:t> shared “up”</a:t>
            </a:r>
          </a:p>
          <a:p>
            <a:r>
              <a:rPr lang="en-US" sz="1200" dirty="0"/>
              <a:t>3. also filter peaks for VP by top abs(FC) for each gene (looks similar if by median FC peak)</a:t>
            </a:r>
            <a:endParaRPr lang="en-US" b="0" dirty="0">
              <a:solidFill>
                <a:srgbClr val="CCCCCC"/>
              </a:solidFill>
              <a:effectLst/>
              <a:latin typeface="Menlo" panose="020B0609030804020204" pitchFamily="49" charset="0"/>
            </a:endParaRP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Haven’t done but expect promoter colored purple/peak filtered to look similar</a:t>
            </a: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3023599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12148190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929871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3737259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5C166-0F50-E043-8950-9F266C4565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97E09-6D11-D0BA-D2D1-5B08FB997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36C4A5-58A4-D062-54A6-1D67A978E992}"/>
              </a:ext>
            </a:extLst>
          </p:cNvPr>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a:extLst>
              <a:ext uri="{FF2B5EF4-FFF2-40B4-BE49-F238E27FC236}">
                <a16:creationId xmlns:a16="http://schemas.microsoft.com/office/drawing/2014/main" id="{9F3FD3E1-ECA8-7789-76B9-A150DB6276EE}"/>
              </a:ext>
            </a:extLst>
          </p:cNvPr>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4009697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5/14/24</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5/14/24</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5/14/24</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5/14/24</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5/14/24</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5/14/24</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5/14/24</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5/14/24</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5/14/24</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5/14/24</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5/14/24</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5/14/24</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p:txBody>
          <a:bodyPr>
            <a:normAutofit/>
          </a:bodyPr>
          <a:lstStyle/>
          <a:p>
            <a:r>
              <a:rPr lang="en-US" sz="4400" dirty="0"/>
              <a:t>Weekly meeting</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p:txBody>
          <a:bodyPr/>
          <a:lstStyle/>
          <a:p>
            <a:r>
              <a:rPr lang="en-US" dirty="0"/>
              <a:t>5 16 2024</a:t>
            </a:r>
          </a:p>
          <a:p>
            <a:r>
              <a:rPr lang="en-US" dirty="0"/>
              <a:t>Ty Bottorff</a:t>
            </a:r>
          </a:p>
        </p:txBody>
      </p:sp>
    </p:spTree>
    <p:extLst>
      <p:ext uri="{BB962C8B-B14F-4D97-AF65-F5344CB8AC3E}">
        <p14:creationId xmlns:p14="http://schemas.microsoft.com/office/powerpoint/2010/main" val="27408406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PPI network shows similar structure across projects for peaks up in DP CD57</a:t>
            </a:r>
            <a:r>
              <a:rPr lang="en-US" sz="2800" baseline="30000" dirty="0"/>
              <a:t>+</a:t>
            </a:r>
            <a:r>
              <a:rPr lang="en-US" sz="2800" dirty="0"/>
              <a:t> vs. DP PD-1</a:t>
            </a:r>
            <a:r>
              <a:rPr lang="en-US" sz="2800" baseline="30000" dirty="0"/>
              <a:t>+</a:t>
            </a:r>
          </a:p>
        </p:txBody>
      </p:sp>
      <p:pic>
        <p:nvPicPr>
          <p:cNvPr id="4" name="Picture 3">
            <a:extLst>
              <a:ext uri="{FF2B5EF4-FFF2-40B4-BE49-F238E27FC236}">
                <a16:creationId xmlns:a16="http://schemas.microsoft.com/office/drawing/2014/main" id="{807482BD-2DE4-042F-F15F-7817EBEDCC83}"/>
              </a:ext>
            </a:extLst>
          </p:cNvPr>
          <p:cNvPicPr>
            <a:picLocks noChangeAspect="1"/>
          </p:cNvPicPr>
          <p:nvPr/>
        </p:nvPicPr>
        <p:blipFill>
          <a:blip r:embed="rId3"/>
          <a:stretch>
            <a:fillRect/>
          </a:stretch>
        </p:blipFill>
        <p:spPr>
          <a:xfrm>
            <a:off x="183337" y="2113190"/>
            <a:ext cx="4204446" cy="3492582"/>
          </a:xfrm>
          <a:prstGeom prst="rect">
            <a:avLst/>
          </a:prstGeom>
        </p:spPr>
      </p:pic>
      <p:pic>
        <p:nvPicPr>
          <p:cNvPr id="13" name="Picture 12">
            <a:extLst>
              <a:ext uri="{FF2B5EF4-FFF2-40B4-BE49-F238E27FC236}">
                <a16:creationId xmlns:a16="http://schemas.microsoft.com/office/drawing/2014/main" id="{81296555-72BE-C3EB-6D93-BC7355D046AB}"/>
              </a:ext>
            </a:extLst>
          </p:cNvPr>
          <p:cNvPicPr>
            <a:picLocks noChangeAspect="1"/>
          </p:cNvPicPr>
          <p:nvPr/>
        </p:nvPicPr>
        <p:blipFill>
          <a:blip r:embed="rId4"/>
          <a:stretch>
            <a:fillRect/>
          </a:stretch>
        </p:blipFill>
        <p:spPr>
          <a:xfrm>
            <a:off x="4265561" y="2421343"/>
            <a:ext cx="4795006" cy="3082114"/>
          </a:xfrm>
          <a:prstGeom prst="rect">
            <a:avLst/>
          </a:prstGeom>
        </p:spPr>
      </p:pic>
      <p:sp>
        <p:nvSpPr>
          <p:cNvPr id="14" name="TextBox 13">
            <a:extLst>
              <a:ext uri="{FF2B5EF4-FFF2-40B4-BE49-F238E27FC236}">
                <a16:creationId xmlns:a16="http://schemas.microsoft.com/office/drawing/2014/main" id="{AE0E2756-B617-9F95-B4B3-9996F40B3280}"/>
              </a:ext>
            </a:extLst>
          </p:cNvPr>
          <p:cNvSpPr txBox="1"/>
          <p:nvPr/>
        </p:nvSpPr>
        <p:spPr>
          <a:xfrm>
            <a:off x="4510004" y="2574305"/>
            <a:ext cx="1420578" cy="646331"/>
          </a:xfrm>
          <a:prstGeom prst="rect">
            <a:avLst/>
          </a:prstGeom>
          <a:noFill/>
        </p:spPr>
        <p:txBody>
          <a:bodyPr wrap="square" rtlCol="0">
            <a:spAutoFit/>
          </a:bodyPr>
          <a:lstStyle/>
          <a:p>
            <a:r>
              <a:rPr lang="en-US" dirty="0"/>
              <a:t>Genes, p = 0.06</a:t>
            </a:r>
          </a:p>
        </p:txBody>
      </p:sp>
      <p:pic>
        <p:nvPicPr>
          <p:cNvPr id="15" name="Picture 14">
            <a:extLst>
              <a:ext uri="{FF2B5EF4-FFF2-40B4-BE49-F238E27FC236}">
                <a16:creationId xmlns:a16="http://schemas.microsoft.com/office/drawing/2014/main" id="{D0A7FF3C-658E-31D8-7503-8C06C9AE908E}"/>
              </a:ext>
            </a:extLst>
          </p:cNvPr>
          <p:cNvPicPr>
            <a:picLocks noChangeAspect="1"/>
          </p:cNvPicPr>
          <p:nvPr/>
        </p:nvPicPr>
        <p:blipFill>
          <a:blip r:embed="rId5"/>
          <a:stretch>
            <a:fillRect/>
          </a:stretch>
        </p:blipFill>
        <p:spPr>
          <a:xfrm>
            <a:off x="9101559" y="2574305"/>
            <a:ext cx="3048000" cy="2895600"/>
          </a:xfrm>
          <a:prstGeom prst="rect">
            <a:avLst/>
          </a:prstGeom>
        </p:spPr>
      </p:pic>
      <p:sp>
        <p:nvSpPr>
          <p:cNvPr id="16" name="TextBox 15">
            <a:extLst>
              <a:ext uri="{FF2B5EF4-FFF2-40B4-BE49-F238E27FC236}">
                <a16:creationId xmlns:a16="http://schemas.microsoft.com/office/drawing/2014/main" id="{79A078C5-943C-5386-BC63-8790DD904180}"/>
              </a:ext>
            </a:extLst>
          </p:cNvPr>
          <p:cNvSpPr txBox="1"/>
          <p:nvPr/>
        </p:nvSpPr>
        <p:spPr>
          <a:xfrm>
            <a:off x="9737369" y="2204973"/>
            <a:ext cx="2142959" cy="369332"/>
          </a:xfrm>
          <a:prstGeom prst="rect">
            <a:avLst/>
          </a:prstGeom>
          <a:noFill/>
        </p:spPr>
        <p:txBody>
          <a:bodyPr wrap="none" rtlCol="0">
            <a:spAutoFit/>
          </a:bodyPr>
          <a:lstStyle/>
          <a:p>
            <a:r>
              <a:rPr lang="en-US" dirty="0"/>
              <a:t>Promoters, p = 0.004</a:t>
            </a:r>
          </a:p>
        </p:txBody>
      </p:sp>
      <p:sp>
        <p:nvSpPr>
          <p:cNvPr id="17" name="TextBox 16">
            <a:extLst>
              <a:ext uri="{FF2B5EF4-FFF2-40B4-BE49-F238E27FC236}">
                <a16:creationId xmlns:a16="http://schemas.microsoft.com/office/drawing/2014/main" id="{481A5076-34AC-09AE-190C-FC0CD6D3F45C}"/>
              </a:ext>
            </a:extLst>
          </p:cNvPr>
          <p:cNvSpPr txBox="1"/>
          <p:nvPr/>
        </p:nvSpPr>
        <p:spPr>
          <a:xfrm>
            <a:off x="8630191" y="6079609"/>
            <a:ext cx="654346" cy="369332"/>
          </a:xfrm>
          <a:prstGeom prst="rect">
            <a:avLst/>
          </a:prstGeom>
          <a:noFill/>
        </p:spPr>
        <p:txBody>
          <a:bodyPr wrap="none" rtlCol="0">
            <a:spAutoFit/>
          </a:bodyPr>
          <a:lstStyle/>
          <a:p>
            <a:r>
              <a:rPr lang="en-US" dirty="0"/>
              <a:t>P576</a:t>
            </a:r>
          </a:p>
        </p:txBody>
      </p:sp>
      <p:sp>
        <p:nvSpPr>
          <p:cNvPr id="18" name="TextBox 17">
            <a:extLst>
              <a:ext uri="{FF2B5EF4-FFF2-40B4-BE49-F238E27FC236}">
                <a16:creationId xmlns:a16="http://schemas.microsoft.com/office/drawing/2014/main" id="{49AED934-11AA-CCB3-8241-75E64D3208A0}"/>
              </a:ext>
            </a:extLst>
          </p:cNvPr>
          <p:cNvSpPr txBox="1"/>
          <p:nvPr/>
        </p:nvSpPr>
        <p:spPr>
          <a:xfrm>
            <a:off x="2304594" y="6079609"/>
            <a:ext cx="654346" cy="369332"/>
          </a:xfrm>
          <a:prstGeom prst="rect">
            <a:avLst/>
          </a:prstGeom>
          <a:noFill/>
        </p:spPr>
        <p:txBody>
          <a:bodyPr wrap="none" rtlCol="0">
            <a:spAutoFit/>
          </a:bodyPr>
          <a:lstStyle/>
          <a:p>
            <a:r>
              <a:rPr lang="en-US" dirty="0"/>
              <a:t>P452</a:t>
            </a:r>
          </a:p>
        </p:txBody>
      </p:sp>
    </p:spTree>
    <p:extLst>
      <p:ext uri="{BB962C8B-B14F-4D97-AF65-F5344CB8AC3E}">
        <p14:creationId xmlns:p14="http://schemas.microsoft.com/office/powerpoint/2010/main" val="2166246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PPI network doesn’t show similar structure across projects for peaks up in DP PD-1</a:t>
            </a:r>
            <a:r>
              <a:rPr lang="en-US" sz="2800" baseline="30000" dirty="0"/>
              <a:t>+ </a:t>
            </a:r>
            <a:r>
              <a:rPr lang="en-US" sz="2800" dirty="0"/>
              <a:t>vs. DP CD57</a:t>
            </a:r>
            <a:r>
              <a:rPr lang="en-US" sz="2800" baseline="30000" dirty="0"/>
              <a:t>+</a:t>
            </a:r>
          </a:p>
        </p:txBody>
      </p:sp>
      <p:pic>
        <p:nvPicPr>
          <p:cNvPr id="7" name="Picture 6">
            <a:extLst>
              <a:ext uri="{FF2B5EF4-FFF2-40B4-BE49-F238E27FC236}">
                <a16:creationId xmlns:a16="http://schemas.microsoft.com/office/drawing/2014/main" id="{A25D811B-440B-E811-44F5-D491916A927F}"/>
              </a:ext>
            </a:extLst>
          </p:cNvPr>
          <p:cNvPicPr>
            <a:picLocks noChangeAspect="1"/>
          </p:cNvPicPr>
          <p:nvPr/>
        </p:nvPicPr>
        <p:blipFill>
          <a:blip r:embed="rId3"/>
          <a:stretch>
            <a:fillRect/>
          </a:stretch>
        </p:blipFill>
        <p:spPr>
          <a:xfrm>
            <a:off x="0" y="2055813"/>
            <a:ext cx="4058143" cy="3696616"/>
          </a:xfrm>
          <a:prstGeom prst="rect">
            <a:avLst/>
          </a:prstGeom>
        </p:spPr>
      </p:pic>
      <p:pic>
        <p:nvPicPr>
          <p:cNvPr id="8" name="Picture 7">
            <a:extLst>
              <a:ext uri="{FF2B5EF4-FFF2-40B4-BE49-F238E27FC236}">
                <a16:creationId xmlns:a16="http://schemas.microsoft.com/office/drawing/2014/main" id="{9F981249-5715-90A2-72F1-92C3F5790D80}"/>
              </a:ext>
            </a:extLst>
          </p:cNvPr>
          <p:cNvPicPr>
            <a:picLocks noChangeAspect="1"/>
          </p:cNvPicPr>
          <p:nvPr/>
        </p:nvPicPr>
        <p:blipFill>
          <a:blip r:embed="rId4"/>
          <a:stretch>
            <a:fillRect/>
          </a:stretch>
        </p:blipFill>
        <p:spPr>
          <a:xfrm>
            <a:off x="4215240" y="2306337"/>
            <a:ext cx="3562075" cy="3106321"/>
          </a:xfrm>
          <a:prstGeom prst="rect">
            <a:avLst/>
          </a:prstGeom>
        </p:spPr>
      </p:pic>
      <p:sp>
        <p:nvSpPr>
          <p:cNvPr id="10" name="TextBox 9">
            <a:extLst>
              <a:ext uri="{FF2B5EF4-FFF2-40B4-BE49-F238E27FC236}">
                <a16:creationId xmlns:a16="http://schemas.microsoft.com/office/drawing/2014/main" id="{6238BA68-A437-4D46-4BF6-45500ADE67CD}"/>
              </a:ext>
            </a:extLst>
          </p:cNvPr>
          <p:cNvSpPr txBox="1"/>
          <p:nvPr/>
        </p:nvSpPr>
        <p:spPr>
          <a:xfrm>
            <a:off x="5231624" y="1937005"/>
            <a:ext cx="6960376" cy="369332"/>
          </a:xfrm>
          <a:prstGeom prst="rect">
            <a:avLst/>
          </a:prstGeom>
          <a:noFill/>
        </p:spPr>
        <p:txBody>
          <a:bodyPr wrap="square">
            <a:spAutoFit/>
          </a:bodyPr>
          <a:lstStyle/>
          <a:p>
            <a:pPr algn="l"/>
            <a:r>
              <a:rPr lang="en-US" b="0" i="0" u="none" strike="noStrike" dirty="0">
                <a:solidFill>
                  <a:srgbClr val="404040"/>
                </a:solidFill>
                <a:effectLst/>
                <a:latin typeface="roboto" panose="020F0502020204030204" pitchFamily="34" charset="0"/>
              </a:rPr>
              <a:t>Genes, p = 0.000105</a:t>
            </a:r>
          </a:p>
        </p:txBody>
      </p:sp>
      <p:pic>
        <p:nvPicPr>
          <p:cNvPr id="11" name="Picture 10">
            <a:extLst>
              <a:ext uri="{FF2B5EF4-FFF2-40B4-BE49-F238E27FC236}">
                <a16:creationId xmlns:a16="http://schemas.microsoft.com/office/drawing/2014/main" id="{9D3C7AF7-16CE-F5AE-266C-6E252C131BFB}"/>
              </a:ext>
            </a:extLst>
          </p:cNvPr>
          <p:cNvPicPr>
            <a:picLocks noChangeAspect="1"/>
          </p:cNvPicPr>
          <p:nvPr/>
        </p:nvPicPr>
        <p:blipFill>
          <a:blip r:embed="rId5"/>
          <a:stretch>
            <a:fillRect/>
          </a:stretch>
        </p:blipFill>
        <p:spPr>
          <a:xfrm>
            <a:off x="8463868" y="2397061"/>
            <a:ext cx="2872360" cy="3907692"/>
          </a:xfrm>
          <a:prstGeom prst="rect">
            <a:avLst/>
          </a:prstGeom>
        </p:spPr>
      </p:pic>
      <p:sp>
        <p:nvSpPr>
          <p:cNvPr id="12" name="TextBox 11">
            <a:extLst>
              <a:ext uri="{FF2B5EF4-FFF2-40B4-BE49-F238E27FC236}">
                <a16:creationId xmlns:a16="http://schemas.microsoft.com/office/drawing/2014/main" id="{3634CD81-28A1-9422-0AD3-21C98C408905}"/>
              </a:ext>
            </a:extLst>
          </p:cNvPr>
          <p:cNvSpPr txBox="1"/>
          <p:nvPr/>
        </p:nvSpPr>
        <p:spPr>
          <a:xfrm>
            <a:off x="9341246" y="1664385"/>
            <a:ext cx="1286823" cy="646331"/>
          </a:xfrm>
          <a:prstGeom prst="rect">
            <a:avLst/>
          </a:prstGeom>
          <a:noFill/>
        </p:spPr>
        <p:txBody>
          <a:bodyPr wrap="square" rtlCol="0">
            <a:spAutoFit/>
          </a:bodyPr>
          <a:lstStyle/>
          <a:p>
            <a:r>
              <a:rPr lang="en-US" dirty="0"/>
              <a:t>Promoters, p = 0.049</a:t>
            </a:r>
          </a:p>
        </p:txBody>
      </p:sp>
      <p:sp>
        <p:nvSpPr>
          <p:cNvPr id="3" name="TextBox 2">
            <a:extLst>
              <a:ext uri="{FF2B5EF4-FFF2-40B4-BE49-F238E27FC236}">
                <a16:creationId xmlns:a16="http://schemas.microsoft.com/office/drawing/2014/main" id="{CD859073-4646-BB7C-7549-100F53113774}"/>
              </a:ext>
            </a:extLst>
          </p:cNvPr>
          <p:cNvSpPr txBox="1"/>
          <p:nvPr/>
        </p:nvSpPr>
        <p:spPr>
          <a:xfrm>
            <a:off x="7809522" y="6120087"/>
            <a:ext cx="654346" cy="369332"/>
          </a:xfrm>
          <a:prstGeom prst="rect">
            <a:avLst/>
          </a:prstGeom>
          <a:noFill/>
        </p:spPr>
        <p:txBody>
          <a:bodyPr wrap="none" rtlCol="0">
            <a:spAutoFit/>
          </a:bodyPr>
          <a:lstStyle/>
          <a:p>
            <a:r>
              <a:rPr lang="en-US" dirty="0"/>
              <a:t>P576</a:t>
            </a:r>
          </a:p>
        </p:txBody>
      </p:sp>
      <p:sp>
        <p:nvSpPr>
          <p:cNvPr id="5" name="TextBox 4">
            <a:extLst>
              <a:ext uri="{FF2B5EF4-FFF2-40B4-BE49-F238E27FC236}">
                <a16:creationId xmlns:a16="http://schemas.microsoft.com/office/drawing/2014/main" id="{062D7A5A-B2C7-F093-E3F2-389F1F98E6FE}"/>
              </a:ext>
            </a:extLst>
          </p:cNvPr>
          <p:cNvSpPr txBox="1"/>
          <p:nvPr/>
        </p:nvSpPr>
        <p:spPr>
          <a:xfrm>
            <a:off x="2304594" y="6079609"/>
            <a:ext cx="654346" cy="369332"/>
          </a:xfrm>
          <a:prstGeom prst="rect">
            <a:avLst/>
          </a:prstGeom>
          <a:noFill/>
        </p:spPr>
        <p:txBody>
          <a:bodyPr wrap="none" rtlCol="0">
            <a:spAutoFit/>
          </a:bodyPr>
          <a:lstStyle/>
          <a:p>
            <a:r>
              <a:rPr lang="en-US" dirty="0"/>
              <a:t>P452</a:t>
            </a:r>
          </a:p>
        </p:txBody>
      </p:sp>
    </p:spTree>
    <p:extLst>
      <p:ext uri="{BB962C8B-B14F-4D97-AF65-F5344CB8AC3E}">
        <p14:creationId xmlns:p14="http://schemas.microsoft.com/office/powerpoint/2010/main" val="2014269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PPIs from other interesting DP vs. DP</a:t>
            </a:r>
          </a:p>
        </p:txBody>
      </p:sp>
    </p:spTree>
    <p:extLst>
      <p:ext uri="{BB962C8B-B14F-4D97-AF65-F5344CB8AC3E}">
        <p14:creationId xmlns:p14="http://schemas.microsoft.com/office/powerpoint/2010/main" val="30566963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DP CD57</a:t>
            </a:r>
            <a:r>
              <a:rPr lang="en-US" sz="2800" baseline="30000" dirty="0"/>
              <a:t>+</a:t>
            </a:r>
            <a:r>
              <a:rPr lang="en-US" sz="2800" dirty="0"/>
              <a:t> accessible genes accessible in both projects</a:t>
            </a:r>
          </a:p>
        </p:txBody>
      </p:sp>
      <p:pic>
        <p:nvPicPr>
          <p:cNvPr id="5" name="Picture 4">
            <a:extLst>
              <a:ext uri="{FF2B5EF4-FFF2-40B4-BE49-F238E27FC236}">
                <a16:creationId xmlns:a16="http://schemas.microsoft.com/office/drawing/2014/main" id="{ADBF6F01-BFF0-13FB-F197-11FD686FB8DD}"/>
              </a:ext>
            </a:extLst>
          </p:cNvPr>
          <p:cNvPicPr>
            <a:picLocks noChangeAspect="1"/>
          </p:cNvPicPr>
          <p:nvPr/>
        </p:nvPicPr>
        <p:blipFill>
          <a:blip r:embed="rId3"/>
          <a:stretch>
            <a:fillRect/>
          </a:stretch>
        </p:blipFill>
        <p:spPr>
          <a:xfrm>
            <a:off x="133173" y="3066925"/>
            <a:ext cx="5658097" cy="2445717"/>
          </a:xfrm>
          <a:prstGeom prst="rect">
            <a:avLst/>
          </a:prstGeom>
        </p:spPr>
      </p:pic>
      <p:pic>
        <p:nvPicPr>
          <p:cNvPr id="7" name="Picture 6">
            <a:extLst>
              <a:ext uri="{FF2B5EF4-FFF2-40B4-BE49-F238E27FC236}">
                <a16:creationId xmlns:a16="http://schemas.microsoft.com/office/drawing/2014/main" id="{1D4E92BE-E351-1380-40C3-32AE1FC5CBA6}"/>
              </a:ext>
            </a:extLst>
          </p:cNvPr>
          <p:cNvPicPr>
            <a:picLocks noChangeAspect="1"/>
          </p:cNvPicPr>
          <p:nvPr/>
        </p:nvPicPr>
        <p:blipFill>
          <a:blip r:embed="rId4"/>
          <a:stretch>
            <a:fillRect/>
          </a:stretch>
        </p:blipFill>
        <p:spPr>
          <a:xfrm>
            <a:off x="9145229" y="4823511"/>
            <a:ext cx="2514600" cy="1219200"/>
          </a:xfrm>
          <a:prstGeom prst="rect">
            <a:avLst/>
          </a:prstGeom>
        </p:spPr>
      </p:pic>
      <p:pic>
        <p:nvPicPr>
          <p:cNvPr id="8" name="Picture 7">
            <a:extLst>
              <a:ext uri="{FF2B5EF4-FFF2-40B4-BE49-F238E27FC236}">
                <a16:creationId xmlns:a16="http://schemas.microsoft.com/office/drawing/2014/main" id="{C1C774FE-B1B2-8690-D47B-D14EF0CD22CD}"/>
              </a:ext>
            </a:extLst>
          </p:cNvPr>
          <p:cNvPicPr>
            <a:picLocks noChangeAspect="1"/>
          </p:cNvPicPr>
          <p:nvPr/>
        </p:nvPicPr>
        <p:blipFill>
          <a:blip r:embed="rId5"/>
          <a:stretch>
            <a:fillRect/>
          </a:stretch>
        </p:blipFill>
        <p:spPr>
          <a:xfrm>
            <a:off x="6096000" y="1673999"/>
            <a:ext cx="5372698" cy="3149512"/>
          </a:xfrm>
          <a:prstGeom prst="rect">
            <a:avLst/>
          </a:prstGeom>
        </p:spPr>
      </p:pic>
    </p:spTree>
    <p:extLst>
      <p:ext uri="{BB962C8B-B14F-4D97-AF65-F5344CB8AC3E}">
        <p14:creationId xmlns:p14="http://schemas.microsoft.com/office/powerpoint/2010/main" val="1343658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Start of CD127 gene similarly accessible in all populations, gene more accessible in DN and CD127</a:t>
            </a:r>
            <a:r>
              <a:rPr lang="en-US" sz="2800" baseline="30000" dirty="0"/>
              <a:t>+</a:t>
            </a:r>
          </a:p>
        </p:txBody>
      </p:sp>
      <p:pic>
        <p:nvPicPr>
          <p:cNvPr id="7" name="Picture 6">
            <a:extLst>
              <a:ext uri="{FF2B5EF4-FFF2-40B4-BE49-F238E27FC236}">
                <a16:creationId xmlns:a16="http://schemas.microsoft.com/office/drawing/2014/main" id="{1D4E92BE-E351-1380-40C3-32AE1FC5CBA6}"/>
              </a:ext>
            </a:extLst>
          </p:cNvPr>
          <p:cNvPicPr>
            <a:picLocks noChangeAspect="1"/>
          </p:cNvPicPr>
          <p:nvPr/>
        </p:nvPicPr>
        <p:blipFill>
          <a:blip r:embed="rId3"/>
          <a:stretch>
            <a:fillRect/>
          </a:stretch>
        </p:blipFill>
        <p:spPr>
          <a:xfrm>
            <a:off x="9145229" y="4823511"/>
            <a:ext cx="2514600" cy="1219200"/>
          </a:xfrm>
          <a:prstGeom prst="rect">
            <a:avLst/>
          </a:prstGeom>
        </p:spPr>
      </p:pic>
      <p:pic>
        <p:nvPicPr>
          <p:cNvPr id="3" name="Picture 2">
            <a:extLst>
              <a:ext uri="{FF2B5EF4-FFF2-40B4-BE49-F238E27FC236}">
                <a16:creationId xmlns:a16="http://schemas.microsoft.com/office/drawing/2014/main" id="{13B8A9BE-1F95-244F-6706-8931DED5149F}"/>
              </a:ext>
            </a:extLst>
          </p:cNvPr>
          <p:cNvPicPr>
            <a:picLocks noChangeAspect="1"/>
          </p:cNvPicPr>
          <p:nvPr/>
        </p:nvPicPr>
        <p:blipFill>
          <a:blip r:embed="rId4"/>
          <a:stretch>
            <a:fillRect/>
          </a:stretch>
        </p:blipFill>
        <p:spPr>
          <a:xfrm>
            <a:off x="838199" y="1948528"/>
            <a:ext cx="7772400" cy="4909472"/>
          </a:xfrm>
          <a:prstGeom prst="rect">
            <a:avLst/>
          </a:prstGeom>
        </p:spPr>
      </p:pic>
    </p:spTree>
    <p:extLst>
      <p:ext uri="{BB962C8B-B14F-4D97-AF65-F5344CB8AC3E}">
        <p14:creationId xmlns:p14="http://schemas.microsoft.com/office/powerpoint/2010/main" val="1345923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1000" dirty="0"/>
              <a:t>ERIN METHODS: De novo motif785</a:t>
            </a:r>
            <a:br>
              <a:rPr lang="en-US" sz="1000" dirty="0"/>
            </a:br>
            <a:r>
              <a:rPr lang="en-US" sz="1000" dirty="0"/>
              <a:t>enrichment results were filtered to exclude all significant hits with a p-value &gt; 1e-12 which were likely786</a:t>
            </a:r>
            <a:br>
              <a:rPr lang="en-US" sz="1000" dirty="0"/>
            </a:br>
            <a:r>
              <a:rPr lang="en-US" sz="1000" dirty="0"/>
              <a:t>false positive results. Best matches identified by HOMER between de novo motifs and known motifs787</a:t>
            </a:r>
            <a:br>
              <a:rPr lang="en-US" sz="1000" dirty="0"/>
            </a:br>
            <a:r>
              <a:rPr lang="en-US" sz="1000" dirty="0"/>
              <a:t>typically included several high-quality matches within the same TF motif family due to similar TF binding788</a:t>
            </a:r>
            <a:br>
              <a:rPr lang="en-US" sz="1000" dirty="0"/>
            </a:br>
            <a:r>
              <a:rPr lang="en-US" sz="1000" dirty="0"/>
              <a:t>sites. Therefore, all potential matches of known motifs to significantly enriched de novo motifs were789</a:t>
            </a:r>
            <a:br>
              <a:rPr lang="en-US" sz="1000" dirty="0"/>
            </a:br>
            <a:r>
              <a:rPr lang="en-US" sz="1000" dirty="0"/>
              <a:t>searched for in the list of DEGs between CD57+ </a:t>
            </a:r>
            <a:r>
              <a:rPr lang="en-US" sz="1000" dirty="0" err="1"/>
              <a:t>Tex</a:t>
            </a:r>
            <a:r>
              <a:rPr lang="en-US" sz="1000" dirty="0"/>
              <a:t> and PD-1+ </a:t>
            </a:r>
            <a:r>
              <a:rPr lang="en-US" sz="1000" dirty="0" err="1"/>
              <a:t>Tex</a:t>
            </a:r>
            <a:r>
              <a:rPr lang="en-US" sz="1000" dirty="0"/>
              <a:t> populations identified by scRNA-seq.790</a:t>
            </a:r>
            <a:br>
              <a:rPr lang="en-US" sz="1000" dirty="0"/>
            </a:br>
            <a:r>
              <a:rPr lang="en-US" sz="1000" dirty="0"/>
              <a:t>The overlapping list of enriched TFs in accessible peaks and DEGs were plotted as a volcano plot showing791</a:t>
            </a:r>
            <a:br>
              <a:rPr lang="en-US" sz="1000" dirty="0"/>
            </a:br>
            <a:r>
              <a:rPr lang="en-US" sz="1000" dirty="0"/>
              <a:t>their log2 fold change in gene expression and TF motif enrichment values calculated by HOMER</a:t>
            </a:r>
          </a:p>
        </p:txBody>
      </p:sp>
      <p:pic>
        <p:nvPicPr>
          <p:cNvPr id="3" name="Picture 2">
            <a:extLst>
              <a:ext uri="{FF2B5EF4-FFF2-40B4-BE49-F238E27FC236}">
                <a16:creationId xmlns:a16="http://schemas.microsoft.com/office/drawing/2014/main" id="{576658B5-1DF3-32BF-3381-CB9D7A2F2B68}"/>
              </a:ext>
            </a:extLst>
          </p:cNvPr>
          <p:cNvPicPr>
            <a:picLocks noChangeAspect="1"/>
          </p:cNvPicPr>
          <p:nvPr/>
        </p:nvPicPr>
        <p:blipFill>
          <a:blip r:embed="rId3"/>
          <a:stretch>
            <a:fillRect/>
          </a:stretch>
        </p:blipFill>
        <p:spPr>
          <a:xfrm>
            <a:off x="255867" y="2385733"/>
            <a:ext cx="4203700" cy="4076700"/>
          </a:xfrm>
          <a:prstGeom prst="rect">
            <a:avLst/>
          </a:prstGeom>
        </p:spPr>
      </p:pic>
      <p:sp>
        <p:nvSpPr>
          <p:cNvPr id="4" name="TextBox 3">
            <a:extLst>
              <a:ext uri="{FF2B5EF4-FFF2-40B4-BE49-F238E27FC236}">
                <a16:creationId xmlns:a16="http://schemas.microsoft.com/office/drawing/2014/main" id="{F23E5B02-A916-69FA-5557-0222E2BE71ED}"/>
              </a:ext>
            </a:extLst>
          </p:cNvPr>
          <p:cNvSpPr txBox="1"/>
          <p:nvPr/>
        </p:nvSpPr>
        <p:spPr>
          <a:xfrm>
            <a:off x="4553883" y="3056965"/>
            <a:ext cx="7638117" cy="2308324"/>
          </a:xfrm>
          <a:prstGeom prst="rect">
            <a:avLst/>
          </a:prstGeom>
          <a:noFill/>
        </p:spPr>
        <p:txBody>
          <a:bodyPr wrap="none" rtlCol="0">
            <a:spAutoFit/>
          </a:bodyPr>
          <a:lstStyle/>
          <a:p>
            <a:r>
              <a:rPr lang="en-US" dirty="0"/>
              <a:t>Re-do PD-1 vs. CD57 (and reverse) without -</a:t>
            </a:r>
            <a:r>
              <a:rPr lang="en-US" dirty="0" err="1"/>
              <a:t>bg</a:t>
            </a:r>
            <a:r>
              <a:rPr lang="en-US" dirty="0"/>
              <a:t> argument (re-compare vs. Erin’s)</a:t>
            </a:r>
            <a:br>
              <a:rPr lang="en-US" dirty="0"/>
            </a:br>
            <a:br>
              <a:rPr lang="en-US" dirty="0"/>
            </a:br>
            <a:r>
              <a:rPr lang="en-US" dirty="0"/>
              <a:t>Upset TF plot(s)</a:t>
            </a:r>
          </a:p>
          <a:p>
            <a:r>
              <a:rPr lang="en-US" dirty="0"/>
              <a:t>And/or volcano (use fold enrichment for x?)</a:t>
            </a:r>
            <a:br>
              <a:rPr lang="en-US" dirty="0"/>
            </a:br>
            <a:r>
              <a:rPr lang="en-US" dirty="0"/>
              <a:t>IS THE FOLD ENRICHMENT THING WHY I WAS SEEING SAME</a:t>
            </a:r>
            <a:br>
              <a:rPr lang="en-US" dirty="0"/>
            </a:br>
            <a:r>
              <a:rPr lang="en-US" dirty="0"/>
              <a:t>TF IN BOTH DIRECTIONS FOR A CONTRAST?</a:t>
            </a:r>
            <a:br>
              <a:rPr lang="en-US" dirty="0"/>
            </a:br>
            <a:r>
              <a:rPr lang="en-US" dirty="0"/>
              <a:t>IE IN ONE IT HAD POS FOLD AND OTHER NEG FOLD??</a:t>
            </a:r>
            <a:br>
              <a:rPr lang="en-US" dirty="0"/>
            </a:br>
            <a:r>
              <a:rPr lang="en-US" dirty="0"/>
              <a:t>De novo results too?</a:t>
            </a:r>
          </a:p>
        </p:txBody>
      </p:sp>
      <p:pic>
        <p:nvPicPr>
          <p:cNvPr id="6" name="Picture 5">
            <a:extLst>
              <a:ext uri="{FF2B5EF4-FFF2-40B4-BE49-F238E27FC236}">
                <a16:creationId xmlns:a16="http://schemas.microsoft.com/office/drawing/2014/main" id="{BD121F29-2CA7-7ECB-19DE-3B4674D9F64C}"/>
              </a:ext>
            </a:extLst>
          </p:cNvPr>
          <p:cNvPicPr>
            <a:picLocks noChangeAspect="1"/>
          </p:cNvPicPr>
          <p:nvPr/>
        </p:nvPicPr>
        <p:blipFill>
          <a:blip r:embed="rId4"/>
          <a:stretch>
            <a:fillRect/>
          </a:stretch>
        </p:blipFill>
        <p:spPr>
          <a:xfrm>
            <a:off x="8175812" y="324428"/>
            <a:ext cx="3626224" cy="1024624"/>
          </a:xfrm>
          <a:prstGeom prst="rect">
            <a:avLst/>
          </a:prstGeom>
        </p:spPr>
      </p:pic>
      <p:pic>
        <p:nvPicPr>
          <p:cNvPr id="7" name="Picture 6">
            <a:extLst>
              <a:ext uri="{FF2B5EF4-FFF2-40B4-BE49-F238E27FC236}">
                <a16:creationId xmlns:a16="http://schemas.microsoft.com/office/drawing/2014/main" id="{92194249-1A88-F624-40C8-2A1CAA2DF779}"/>
              </a:ext>
            </a:extLst>
          </p:cNvPr>
          <p:cNvPicPr>
            <a:picLocks noChangeAspect="1"/>
          </p:cNvPicPr>
          <p:nvPr/>
        </p:nvPicPr>
        <p:blipFill>
          <a:blip r:embed="rId5"/>
          <a:stretch>
            <a:fillRect/>
          </a:stretch>
        </p:blipFill>
        <p:spPr>
          <a:xfrm>
            <a:off x="8175812" y="2343442"/>
            <a:ext cx="3626224" cy="551727"/>
          </a:xfrm>
          <a:prstGeom prst="rect">
            <a:avLst/>
          </a:prstGeom>
        </p:spPr>
      </p:pic>
      <p:pic>
        <p:nvPicPr>
          <p:cNvPr id="8" name="Picture 7">
            <a:extLst>
              <a:ext uri="{FF2B5EF4-FFF2-40B4-BE49-F238E27FC236}">
                <a16:creationId xmlns:a16="http://schemas.microsoft.com/office/drawing/2014/main" id="{3076F7EE-BF9F-037D-23C1-CE2D43C8B28B}"/>
              </a:ext>
            </a:extLst>
          </p:cNvPr>
          <p:cNvPicPr>
            <a:picLocks noChangeAspect="1"/>
          </p:cNvPicPr>
          <p:nvPr/>
        </p:nvPicPr>
        <p:blipFill>
          <a:blip r:embed="rId6"/>
          <a:stretch>
            <a:fillRect/>
          </a:stretch>
        </p:blipFill>
        <p:spPr>
          <a:xfrm>
            <a:off x="8175812" y="3052140"/>
            <a:ext cx="3626224" cy="121629"/>
          </a:xfrm>
          <a:prstGeom prst="rect">
            <a:avLst/>
          </a:prstGeom>
        </p:spPr>
      </p:pic>
      <p:sp>
        <p:nvSpPr>
          <p:cNvPr id="9" name="TextBox 8">
            <a:extLst>
              <a:ext uri="{FF2B5EF4-FFF2-40B4-BE49-F238E27FC236}">
                <a16:creationId xmlns:a16="http://schemas.microsoft.com/office/drawing/2014/main" id="{C00410A4-FA27-148C-BEF0-3C04F4D0E6AC}"/>
              </a:ext>
            </a:extLst>
          </p:cNvPr>
          <p:cNvSpPr txBox="1"/>
          <p:nvPr/>
        </p:nvSpPr>
        <p:spPr>
          <a:xfrm>
            <a:off x="6891881" y="5877580"/>
            <a:ext cx="5213158" cy="954107"/>
          </a:xfrm>
          <a:prstGeom prst="rect">
            <a:avLst/>
          </a:prstGeom>
          <a:noFill/>
        </p:spPr>
        <p:txBody>
          <a:bodyPr wrap="none" rtlCol="0">
            <a:spAutoFit/>
          </a:bodyPr>
          <a:lstStyle/>
          <a:p>
            <a:r>
              <a:rPr lang="en-US" sz="1400" dirty="0"/>
              <a:t>Filtered motifs for p &lt; 1e-25</a:t>
            </a:r>
          </a:p>
          <a:p>
            <a:r>
              <a:rPr lang="en-US" sz="1400" dirty="0"/>
              <a:t>Background for motif discovery: peaks up in DN vs. each DP</a:t>
            </a:r>
          </a:p>
          <a:p>
            <a:r>
              <a:rPr lang="en-US" sz="1400" dirty="0"/>
              <a:t>(potentially fixes issue of same TF motif showing up in both up/down</a:t>
            </a:r>
          </a:p>
          <a:p>
            <a:r>
              <a:rPr lang="en-US" sz="1400" dirty="0"/>
              <a:t>peaks in a contrast)</a:t>
            </a:r>
          </a:p>
        </p:txBody>
      </p:sp>
      <p:pic>
        <p:nvPicPr>
          <p:cNvPr id="10" name="Picture 9">
            <a:extLst>
              <a:ext uri="{FF2B5EF4-FFF2-40B4-BE49-F238E27FC236}">
                <a16:creationId xmlns:a16="http://schemas.microsoft.com/office/drawing/2014/main" id="{AD7580BB-C093-F2AF-8873-642356B53953}"/>
              </a:ext>
            </a:extLst>
          </p:cNvPr>
          <p:cNvPicPr>
            <a:picLocks noChangeAspect="1"/>
          </p:cNvPicPr>
          <p:nvPr/>
        </p:nvPicPr>
        <p:blipFill>
          <a:blip r:embed="rId7"/>
          <a:stretch>
            <a:fillRect/>
          </a:stretch>
        </p:blipFill>
        <p:spPr>
          <a:xfrm>
            <a:off x="5381262" y="1773103"/>
            <a:ext cx="6723777" cy="4250663"/>
          </a:xfrm>
          <a:prstGeom prst="rect">
            <a:avLst/>
          </a:prstGeom>
        </p:spPr>
      </p:pic>
    </p:spTree>
    <p:extLst>
      <p:ext uri="{BB962C8B-B14F-4D97-AF65-F5344CB8AC3E}">
        <p14:creationId xmlns:p14="http://schemas.microsoft.com/office/powerpoint/2010/main" val="41382698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dirty="0"/>
              <a:t>Conclusions</a:t>
            </a:r>
          </a:p>
        </p:txBody>
      </p:sp>
      <p:sp>
        <p:nvSpPr>
          <p:cNvPr id="3" name="Content Placeholder 2">
            <a:extLst>
              <a:ext uri="{FF2B5EF4-FFF2-40B4-BE49-F238E27FC236}">
                <a16:creationId xmlns:a16="http://schemas.microsoft.com/office/drawing/2014/main" id="{28955BE2-D76F-6F20-59F9-5AB74A7BB43C}"/>
              </a:ext>
            </a:extLst>
          </p:cNvPr>
          <p:cNvSpPr>
            <a:spLocks noGrp="1"/>
          </p:cNvSpPr>
          <p:nvPr>
            <p:ph idx="1"/>
          </p:nvPr>
        </p:nvSpPr>
        <p:spPr>
          <a:xfrm>
            <a:off x="838201" y="1919289"/>
            <a:ext cx="11040034" cy="4499440"/>
          </a:xfrm>
        </p:spPr>
        <p:txBody>
          <a:bodyPr>
            <a:normAutofit/>
          </a:bodyPr>
          <a:lstStyle/>
          <a:p>
            <a:pPr marL="514350" indent="-514350">
              <a:buFont typeface="+mj-lt"/>
              <a:buAutoNum type="arabicPeriod"/>
            </a:pPr>
            <a:endParaRPr lang="en-US" dirty="0"/>
          </a:p>
        </p:txBody>
      </p:sp>
    </p:spTree>
    <p:extLst>
      <p:ext uri="{BB962C8B-B14F-4D97-AF65-F5344CB8AC3E}">
        <p14:creationId xmlns:p14="http://schemas.microsoft.com/office/powerpoint/2010/main" val="5881975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dirty="0"/>
              <a:t>Next steps</a:t>
            </a:r>
          </a:p>
        </p:txBody>
      </p:sp>
      <p:sp>
        <p:nvSpPr>
          <p:cNvPr id="3" name="Content Placeholder 2">
            <a:extLst>
              <a:ext uri="{FF2B5EF4-FFF2-40B4-BE49-F238E27FC236}">
                <a16:creationId xmlns:a16="http://schemas.microsoft.com/office/drawing/2014/main" id="{28955BE2-D76F-6F20-59F9-5AB74A7BB43C}"/>
              </a:ext>
            </a:extLst>
          </p:cNvPr>
          <p:cNvSpPr>
            <a:spLocks noGrp="1"/>
          </p:cNvSpPr>
          <p:nvPr>
            <p:ph idx="1"/>
          </p:nvPr>
        </p:nvSpPr>
        <p:spPr>
          <a:xfrm>
            <a:off x="838200" y="1919289"/>
            <a:ext cx="10403541" cy="4344986"/>
          </a:xfrm>
        </p:spPr>
        <p:txBody>
          <a:bodyPr>
            <a:normAutofit/>
          </a:bodyPr>
          <a:lstStyle/>
          <a:p>
            <a:pPr marL="514350" indent="-514350">
              <a:buFont typeface="+mj-lt"/>
              <a:buAutoNum type="arabicPeriod"/>
            </a:pPr>
            <a:endParaRPr lang="en-US" dirty="0"/>
          </a:p>
        </p:txBody>
      </p:sp>
    </p:spTree>
    <p:extLst>
      <p:ext uri="{BB962C8B-B14F-4D97-AF65-F5344CB8AC3E}">
        <p14:creationId xmlns:p14="http://schemas.microsoft.com/office/powerpoint/2010/main" val="23609994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Outline</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612120" cy="4623402"/>
          </a:xfrm>
        </p:spPr>
        <p:txBody>
          <a:bodyPr>
            <a:normAutofit/>
          </a:bodyPr>
          <a:lstStyle/>
          <a:p>
            <a:r>
              <a:rPr lang="en-US" dirty="0"/>
              <a:t>Figure by figure comparison/reproducing/extending Erin’s P452 to P576</a:t>
            </a:r>
          </a:p>
        </p:txBody>
      </p:sp>
    </p:spTree>
    <p:extLst>
      <p:ext uri="{BB962C8B-B14F-4D97-AF65-F5344CB8AC3E}">
        <p14:creationId xmlns:p14="http://schemas.microsoft.com/office/powerpoint/2010/main" val="1864830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DP CD57</a:t>
            </a:r>
            <a:r>
              <a:rPr lang="en-US" sz="2800" baseline="30000" dirty="0"/>
              <a:t>+</a:t>
            </a:r>
            <a:r>
              <a:rPr lang="en-US" sz="2800" dirty="0"/>
              <a:t> and DP PD-1</a:t>
            </a:r>
            <a:r>
              <a:rPr lang="en-US" sz="2800" baseline="30000" dirty="0"/>
              <a:t>+</a:t>
            </a:r>
            <a:r>
              <a:rPr lang="en-US" sz="2800" dirty="0"/>
              <a:t> cluster together, away from DN in both projects, DP CD127</a:t>
            </a:r>
            <a:r>
              <a:rPr lang="en-US" sz="2800" baseline="30000" dirty="0"/>
              <a:t>+</a:t>
            </a:r>
            <a:r>
              <a:rPr lang="en-US" sz="2800" dirty="0"/>
              <a:t> seems to cluster separately (as do DN/non-exhausted CD127</a:t>
            </a:r>
            <a:r>
              <a:rPr lang="en-US" sz="2800" baseline="30000" dirty="0"/>
              <a:t>+</a:t>
            </a:r>
            <a:r>
              <a:rPr lang="en-US" sz="2800" dirty="0"/>
              <a:t>) in P576</a:t>
            </a:r>
          </a:p>
        </p:txBody>
      </p:sp>
      <p:pic>
        <p:nvPicPr>
          <p:cNvPr id="3" name="Picture 2">
            <a:extLst>
              <a:ext uri="{FF2B5EF4-FFF2-40B4-BE49-F238E27FC236}">
                <a16:creationId xmlns:a16="http://schemas.microsoft.com/office/drawing/2014/main" id="{F061E43F-5B62-A2CC-2E40-9C3C540719E2}"/>
              </a:ext>
            </a:extLst>
          </p:cNvPr>
          <p:cNvPicPr>
            <a:picLocks noChangeAspect="1"/>
          </p:cNvPicPr>
          <p:nvPr/>
        </p:nvPicPr>
        <p:blipFill>
          <a:blip r:embed="rId3"/>
          <a:stretch>
            <a:fillRect/>
          </a:stretch>
        </p:blipFill>
        <p:spPr>
          <a:xfrm>
            <a:off x="5970868" y="1919288"/>
            <a:ext cx="5270500" cy="4660900"/>
          </a:xfrm>
          <a:prstGeom prst="rect">
            <a:avLst/>
          </a:prstGeom>
        </p:spPr>
      </p:pic>
      <p:pic>
        <p:nvPicPr>
          <p:cNvPr id="7" name="Picture 6">
            <a:extLst>
              <a:ext uri="{FF2B5EF4-FFF2-40B4-BE49-F238E27FC236}">
                <a16:creationId xmlns:a16="http://schemas.microsoft.com/office/drawing/2014/main" id="{A4F6AB97-93D5-05FB-86B2-A21F15188A6B}"/>
              </a:ext>
            </a:extLst>
          </p:cNvPr>
          <p:cNvPicPr>
            <a:picLocks noChangeAspect="1"/>
          </p:cNvPicPr>
          <p:nvPr/>
        </p:nvPicPr>
        <p:blipFill>
          <a:blip r:embed="rId4"/>
          <a:stretch>
            <a:fillRect/>
          </a:stretch>
        </p:blipFill>
        <p:spPr>
          <a:xfrm>
            <a:off x="854176" y="2279278"/>
            <a:ext cx="4108276" cy="4128243"/>
          </a:xfrm>
          <a:prstGeom prst="rect">
            <a:avLst/>
          </a:prstGeom>
        </p:spPr>
      </p:pic>
      <p:sp>
        <p:nvSpPr>
          <p:cNvPr id="8" name="TextBox 7">
            <a:extLst>
              <a:ext uri="{FF2B5EF4-FFF2-40B4-BE49-F238E27FC236}">
                <a16:creationId xmlns:a16="http://schemas.microsoft.com/office/drawing/2014/main" id="{92E2954E-4E87-9170-B659-D512C57014EB}"/>
              </a:ext>
            </a:extLst>
          </p:cNvPr>
          <p:cNvSpPr txBox="1"/>
          <p:nvPr/>
        </p:nvSpPr>
        <p:spPr>
          <a:xfrm>
            <a:off x="8944824" y="6264275"/>
            <a:ext cx="1348767" cy="369332"/>
          </a:xfrm>
          <a:prstGeom prst="rect">
            <a:avLst/>
          </a:prstGeom>
          <a:noFill/>
        </p:spPr>
        <p:txBody>
          <a:bodyPr wrap="none" rtlCol="0">
            <a:spAutoFit/>
          </a:bodyPr>
          <a:lstStyle/>
          <a:p>
            <a:r>
              <a:rPr lang="en-US" dirty="0"/>
              <a:t>P452 (Erin’s)</a:t>
            </a:r>
          </a:p>
        </p:txBody>
      </p:sp>
      <p:sp>
        <p:nvSpPr>
          <p:cNvPr id="9" name="TextBox 8">
            <a:extLst>
              <a:ext uri="{FF2B5EF4-FFF2-40B4-BE49-F238E27FC236}">
                <a16:creationId xmlns:a16="http://schemas.microsoft.com/office/drawing/2014/main" id="{11AE4842-048B-D5B1-25C3-090E61462345}"/>
              </a:ext>
            </a:extLst>
          </p:cNvPr>
          <p:cNvSpPr txBox="1"/>
          <p:nvPr/>
        </p:nvSpPr>
        <p:spPr>
          <a:xfrm>
            <a:off x="2107949" y="6264275"/>
            <a:ext cx="654346" cy="369332"/>
          </a:xfrm>
          <a:prstGeom prst="rect">
            <a:avLst/>
          </a:prstGeom>
          <a:noFill/>
        </p:spPr>
        <p:txBody>
          <a:bodyPr wrap="none" rtlCol="0">
            <a:spAutoFit/>
          </a:bodyPr>
          <a:lstStyle/>
          <a:p>
            <a:r>
              <a:rPr lang="en-US" dirty="0"/>
              <a:t>P576</a:t>
            </a:r>
          </a:p>
        </p:txBody>
      </p:sp>
    </p:spTree>
    <p:extLst>
      <p:ext uri="{BB962C8B-B14F-4D97-AF65-F5344CB8AC3E}">
        <p14:creationId xmlns:p14="http://schemas.microsoft.com/office/powerpoint/2010/main" val="626775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DP CD57</a:t>
            </a:r>
            <a:r>
              <a:rPr lang="en-US" sz="2800" baseline="30000" dirty="0"/>
              <a:t>+</a:t>
            </a:r>
            <a:r>
              <a:rPr lang="en-US" sz="2800" dirty="0"/>
              <a:t> and DP PD-1</a:t>
            </a:r>
            <a:r>
              <a:rPr lang="en-US" sz="2800" baseline="30000" dirty="0"/>
              <a:t>+</a:t>
            </a:r>
            <a:r>
              <a:rPr lang="en-US" sz="2800" dirty="0"/>
              <a:t> cluster together, away from DN in both projects, DP CD127</a:t>
            </a:r>
            <a:r>
              <a:rPr lang="en-US" sz="2800" baseline="30000" dirty="0"/>
              <a:t>+</a:t>
            </a:r>
            <a:r>
              <a:rPr lang="en-US" sz="2800" dirty="0"/>
              <a:t> seems to cluster separately (as do DN/non-exhausted CD127</a:t>
            </a:r>
            <a:r>
              <a:rPr lang="en-US" sz="2800" baseline="30000" dirty="0"/>
              <a:t>+</a:t>
            </a:r>
            <a:r>
              <a:rPr lang="en-US" sz="2800" dirty="0"/>
              <a:t>) in P576</a:t>
            </a:r>
          </a:p>
        </p:txBody>
      </p:sp>
      <p:pic>
        <p:nvPicPr>
          <p:cNvPr id="4" name="Picture 3">
            <a:extLst>
              <a:ext uri="{FF2B5EF4-FFF2-40B4-BE49-F238E27FC236}">
                <a16:creationId xmlns:a16="http://schemas.microsoft.com/office/drawing/2014/main" id="{B02F817F-D3B7-E54A-93CA-5431ACA9E1E7}"/>
              </a:ext>
            </a:extLst>
          </p:cNvPr>
          <p:cNvPicPr>
            <a:picLocks noChangeAspect="1"/>
          </p:cNvPicPr>
          <p:nvPr/>
        </p:nvPicPr>
        <p:blipFill>
          <a:blip r:embed="rId3"/>
          <a:stretch>
            <a:fillRect/>
          </a:stretch>
        </p:blipFill>
        <p:spPr>
          <a:xfrm>
            <a:off x="268676" y="2169459"/>
            <a:ext cx="5447988" cy="3526080"/>
          </a:xfrm>
          <a:prstGeom prst="rect">
            <a:avLst/>
          </a:prstGeom>
        </p:spPr>
      </p:pic>
      <p:sp>
        <p:nvSpPr>
          <p:cNvPr id="7" name="TextBox 6">
            <a:extLst>
              <a:ext uri="{FF2B5EF4-FFF2-40B4-BE49-F238E27FC236}">
                <a16:creationId xmlns:a16="http://schemas.microsoft.com/office/drawing/2014/main" id="{A2C416C2-4918-BC08-6BF2-E88BBE85415E}"/>
              </a:ext>
            </a:extLst>
          </p:cNvPr>
          <p:cNvSpPr txBox="1"/>
          <p:nvPr/>
        </p:nvSpPr>
        <p:spPr>
          <a:xfrm>
            <a:off x="8944824" y="6264275"/>
            <a:ext cx="1348767" cy="369332"/>
          </a:xfrm>
          <a:prstGeom prst="rect">
            <a:avLst/>
          </a:prstGeom>
          <a:noFill/>
        </p:spPr>
        <p:txBody>
          <a:bodyPr wrap="none" rtlCol="0">
            <a:spAutoFit/>
          </a:bodyPr>
          <a:lstStyle/>
          <a:p>
            <a:r>
              <a:rPr lang="en-US" dirty="0"/>
              <a:t>P452 (Erin’s)</a:t>
            </a:r>
          </a:p>
        </p:txBody>
      </p:sp>
      <p:sp>
        <p:nvSpPr>
          <p:cNvPr id="8" name="TextBox 7">
            <a:extLst>
              <a:ext uri="{FF2B5EF4-FFF2-40B4-BE49-F238E27FC236}">
                <a16:creationId xmlns:a16="http://schemas.microsoft.com/office/drawing/2014/main" id="{0DDB6DB0-AA3E-D831-53E9-D3822EE06852}"/>
              </a:ext>
            </a:extLst>
          </p:cNvPr>
          <p:cNvSpPr txBox="1"/>
          <p:nvPr/>
        </p:nvSpPr>
        <p:spPr>
          <a:xfrm>
            <a:off x="2107949" y="6264275"/>
            <a:ext cx="654346" cy="369332"/>
          </a:xfrm>
          <a:prstGeom prst="rect">
            <a:avLst/>
          </a:prstGeom>
          <a:noFill/>
        </p:spPr>
        <p:txBody>
          <a:bodyPr wrap="none" rtlCol="0">
            <a:spAutoFit/>
          </a:bodyPr>
          <a:lstStyle/>
          <a:p>
            <a:r>
              <a:rPr lang="en-US" dirty="0"/>
              <a:t>P576</a:t>
            </a:r>
          </a:p>
        </p:txBody>
      </p:sp>
      <p:pic>
        <p:nvPicPr>
          <p:cNvPr id="3" name="Picture 2">
            <a:extLst>
              <a:ext uri="{FF2B5EF4-FFF2-40B4-BE49-F238E27FC236}">
                <a16:creationId xmlns:a16="http://schemas.microsoft.com/office/drawing/2014/main" id="{6B336194-EFA5-990A-C860-334B42456BFF}"/>
              </a:ext>
            </a:extLst>
          </p:cNvPr>
          <p:cNvPicPr>
            <a:picLocks noChangeAspect="1"/>
          </p:cNvPicPr>
          <p:nvPr/>
        </p:nvPicPr>
        <p:blipFill>
          <a:blip r:embed="rId4"/>
          <a:stretch>
            <a:fillRect/>
          </a:stretch>
        </p:blipFill>
        <p:spPr>
          <a:xfrm>
            <a:off x="5950577" y="2169459"/>
            <a:ext cx="5519764" cy="3526081"/>
          </a:xfrm>
          <a:prstGeom prst="rect">
            <a:avLst/>
          </a:prstGeom>
        </p:spPr>
      </p:pic>
    </p:spTree>
    <p:extLst>
      <p:ext uri="{BB962C8B-B14F-4D97-AF65-F5344CB8AC3E}">
        <p14:creationId xmlns:p14="http://schemas.microsoft.com/office/powerpoint/2010/main" val="2180158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Do observe substantial closest gene to peak sharing between DP populations in both projects</a:t>
            </a:r>
          </a:p>
        </p:txBody>
      </p:sp>
      <p:pic>
        <p:nvPicPr>
          <p:cNvPr id="4" name="Picture 3">
            <a:extLst>
              <a:ext uri="{FF2B5EF4-FFF2-40B4-BE49-F238E27FC236}">
                <a16:creationId xmlns:a16="http://schemas.microsoft.com/office/drawing/2014/main" id="{3E486298-059F-1445-0CAE-F1F51CEA4D8C}"/>
              </a:ext>
            </a:extLst>
          </p:cNvPr>
          <p:cNvPicPr>
            <a:picLocks noChangeAspect="1"/>
          </p:cNvPicPr>
          <p:nvPr/>
        </p:nvPicPr>
        <p:blipFill>
          <a:blip r:embed="rId3"/>
          <a:stretch>
            <a:fillRect/>
          </a:stretch>
        </p:blipFill>
        <p:spPr>
          <a:xfrm>
            <a:off x="181071" y="2124948"/>
            <a:ext cx="4543330" cy="4733051"/>
          </a:xfrm>
          <a:prstGeom prst="rect">
            <a:avLst/>
          </a:prstGeom>
        </p:spPr>
      </p:pic>
      <p:pic>
        <p:nvPicPr>
          <p:cNvPr id="11" name="Picture 10">
            <a:extLst>
              <a:ext uri="{FF2B5EF4-FFF2-40B4-BE49-F238E27FC236}">
                <a16:creationId xmlns:a16="http://schemas.microsoft.com/office/drawing/2014/main" id="{2D70359C-C9E0-7582-A765-95F4DF465258}"/>
              </a:ext>
            </a:extLst>
          </p:cNvPr>
          <p:cNvPicPr>
            <a:picLocks noChangeAspect="1"/>
          </p:cNvPicPr>
          <p:nvPr/>
        </p:nvPicPr>
        <p:blipFill>
          <a:blip r:embed="rId4"/>
          <a:stretch>
            <a:fillRect/>
          </a:stretch>
        </p:blipFill>
        <p:spPr>
          <a:xfrm>
            <a:off x="5337582" y="4616823"/>
            <a:ext cx="3520313" cy="2113182"/>
          </a:xfrm>
          <a:prstGeom prst="rect">
            <a:avLst/>
          </a:prstGeom>
        </p:spPr>
      </p:pic>
      <p:pic>
        <p:nvPicPr>
          <p:cNvPr id="12" name="Picture 11">
            <a:extLst>
              <a:ext uri="{FF2B5EF4-FFF2-40B4-BE49-F238E27FC236}">
                <a16:creationId xmlns:a16="http://schemas.microsoft.com/office/drawing/2014/main" id="{8B5E9FE2-5D37-3CE1-C7CC-5115BFEEE771}"/>
              </a:ext>
            </a:extLst>
          </p:cNvPr>
          <p:cNvPicPr>
            <a:picLocks noChangeAspect="1"/>
          </p:cNvPicPr>
          <p:nvPr/>
        </p:nvPicPr>
        <p:blipFill>
          <a:blip r:embed="rId5"/>
          <a:stretch>
            <a:fillRect/>
          </a:stretch>
        </p:blipFill>
        <p:spPr>
          <a:xfrm>
            <a:off x="8932045" y="3404703"/>
            <a:ext cx="3054181" cy="1850500"/>
          </a:xfrm>
          <a:prstGeom prst="rect">
            <a:avLst/>
          </a:prstGeom>
        </p:spPr>
      </p:pic>
      <p:pic>
        <p:nvPicPr>
          <p:cNvPr id="13" name="Picture 12">
            <a:extLst>
              <a:ext uri="{FF2B5EF4-FFF2-40B4-BE49-F238E27FC236}">
                <a16:creationId xmlns:a16="http://schemas.microsoft.com/office/drawing/2014/main" id="{040F3079-D60F-3A79-F64F-31D767D96185}"/>
              </a:ext>
            </a:extLst>
          </p:cNvPr>
          <p:cNvPicPr>
            <a:picLocks noChangeAspect="1"/>
          </p:cNvPicPr>
          <p:nvPr/>
        </p:nvPicPr>
        <p:blipFill>
          <a:blip r:embed="rId6"/>
          <a:stretch>
            <a:fillRect/>
          </a:stretch>
        </p:blipFill>
        <p:spPr>
          <a:xfrm>
            <a:off x="5023817" y="1850118"/>
            <a:ext cx="3986062" cy="2479835"/>
          </a:xfrm>
          <a:prstGeom prst="rect">
            <a:avLst/>
          </a:prstGeom>
        </p:spPr>
      </p:pic>
      <p:sp>
        <p:nvSpPr>
          <p:cNvPr id="14" name="TextBox 13">
            <a:extLst>
              <a:ext uri="{FF2B5EF4-FFF2-40B4-BE49-F238E27FC236}">
                <a16:creationId xmlns:a16="http://schemas.microsoft.com/office/drawing/2014/main" id="{349CDB79-AE77-8B5F-47B9-1E37BC9AF887}"/>
              </a:ext>
            </a:extLst>
          </p:cNvPr>
          <p:cNvSpPr txBox="1"/>
          <p:nvPr/>
        </p:nvSpPr>
        <p:spPr>
          <a:xfrm>
            <a:off x="8944824" y="6264275"/>
            <a:ext cx="654346" cy="369332"/>
          </a:xfrm>
          <a:prstGeom prst="rect">
            <a:avLst/>
          </a:prstGeom>
          <a:noFill/>
        </p:spPr>
        <p:txBody>
          <a:bodyPr wrap="none" rtlCol="0">
            <a:spAutoFit/>
          </a:bodyPr>
          <a:lstStyle/>
          <a:p>
            <a:r>
              <a:rPr lang="en-US" dirty="0"/>
              <a:t>P576</a:t>
            </a:r>
          </a:p>
        </p:txBody>
      </p:sp>
      <p:sp>
        <p:nvSpPr>
          <p:cNvPr id="15" name="TextBox 14">
            <a:extLst>
              <a:ext uri="{FF2B5EF4-FFF2-40B4-BE49-F238E27FC236}">
                <a16:creationId xmlns:a16="http://schemas.microsoft.com/office/drawing/2014/main" id="{397418C0-8AB4-BDCB-5566-B8D23E1FEFD7}"/>
              </a:ext>
            </a:extLst>
          </p:cNvPr>
          <p:cNvSpPr txBox="1"/>
          <p:nvPr/>
        </p:nvSpPr>
        <p:spPr>
          <a:xfrm>
            <a:off x="1301704" y="6264275"/>
            <a:ext cx="654346" cy="369332"/>
          </a:xfrm>
          <a:prstGeom prst="rect">
            <a:avLst/>
          </a:prstGeom>
          <a:noFill/>
        </p:spPr>
        <p:txBody>
          <a:bodyPr wrap="none" rtlCol="0">
            <a:spAutoFit/>
          </a:bodyPr>
          <a:lstStyle/>
          <a:p>
            <a:r>
              <a:rPr lang="en-US" dirty="0"/>
              <a:t>P452</a:t>
            </a:r>
          </a:p>
        </p:txBody>
      </p:sp>
    </p:spTree>
    <p:extLst>
      <p:ext uri="{BB962C8B-B14F-4D97-AF65-F5344CB8AC3E}">
        <p14:creationId xmlns:p14="http://schemas.microsoft.com/office/powerpoint/2010/main" val="3440797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Difficult to determine which two DP populations are more closely related based on </a:t>
            </a:r>
            <a:r>
              <a:rPr lang="en-US" sz="2800" dirty="0" err="1"/>
              <a:t>T</a:t>
            </a:r>
            <a:r>
              <a:rPr lang="en-US" sz="2800" baseline="-25000" dirty="0" err="1"/>
              <a:t>ex</a:t>
            </a:r>
            <a:r>
              <a:rPr lang="en-US" sz="2800" dirty="0"/>
              <a:t> gene sharing</a:t>
            </a:r>
          </a:p>
        </p:txBody>
      </p:sp>
      <p:sp>
        <p:nvSpPr>
          <p:cNvPr id="5" name="TextBox 4">
            <a:extLst>
              <a:ext uri="{FF2B5EF4-FFF2-40B4-BE49-F238E27FC236}">
                <a16:creationId xmlns:a16="http://schemas.microsoft.com/office/drawing/2014/main" id="{D491369F-A8E4-4238-4DF3-CB5F9D009F56}"/>
              </a:ext>
            </a:extLst>
          </p:cNvPr>
          <p:cNvSpPr txBox="1"/>
          <p:nvPr/>
        </p:nvSpPr>
        <p:spPr>
          <a:xfrm>
            <a:off x="625651" y="6366480"/>
            <a:ext cx="10959090" cy="369332"/>
          </a:xfrm>
          <a:prstGeom prst="rect">
            <a:avLst/>
          </a:prstGeom>
          <a:noFill/>
        </p:spPr>
        <p:txBody>
          <a:bodyPr wrap="none" rtlCol="0">
            <a:spAutoFit/>
          </a:bodyPr>
          <a:lstStyle/>
          <a:p>
            <a:r>
              <a:rPr lang="en-US" dirty="0"/>
              <a:t>KIRs aren’t present in the unique to DP CD57</a:t>
            </a:r>
            <a:r>
              <a:rPr lang="en-US" baseline="30000" dirty="0"/>
              <a:t>+</a:t>
            </a:r>
            <a:r>
              <a:rPr lang="en-US" dirty="0"/>
              <a:t> fraction (not surprising, they don’t show up vs. DN, only vs. DP PD-1</a:t>
            </a:r>
            <a:r>
              <a:rPr lang="en-US" baseline="30000" dirty="0"/>
              <a:t>+</a:t>
            </a:r>
            <a:r>
              <a:rPr lang="en-US" dirty="0"/>
              <a:t>)</a:t>
            </a:r>
          </a:p>
        </p:txBody>
      </p:sp>
      <p:pic>
        <p:nvPicPr>
          <p:cNvPr id="3" name="Picture 2">
            <a:extLst>
              <a:ext uri="{FF2B5EF4-FFF2-40B4-BE49-F238E27FC236}">
                <a16:creationId xmlns:a16="http://schemas.microsoft.com/office/drawing/2014/main" id="{9CE56B10-B840-39B8-4D9F-F88EB3009D9D}"/>
              </a:ext>
            </a:extLst>
          </p:cNvPr>
          <p:cNvPicPr>
            <a:picLocks noChangeAspect="1"/>
          </p:cNvPicPr>
          <p:nvPr/>
        </p:nvPicPr>
        <p:blipFill>
          <a:blip r:embed="rId3"/>
          <a:stretch>
            <a:fillRect/>
          </a:stretch>
        </p:blipFill>
        <p:spPr>
          <a:xfrm>
            <a:off x="138952" y="2135716"/>
            <a:ext cx="5072011" cy="3010025"/>
          </a:xfrm>
          <a:prstGeom prst="rect">
            <a:avLst/>
          </a:prstGeom>
        </p:spPr>
      </p:pic>
      <p:pic>
        <p:nvPicPr>
          <p:cNvPr id="13" name="Picture 12">
            <a:extLst>
              <a:ext uri="{FF2B5EF4-FFF2-40B4-BE49-F238E27FC236}">
                <a16:creationId xmlns:a16="http://schemas.microsoft.com/office/drawing/2014/main" id="{CA679677-2FE9-4FFD-5DB0-B0A461735D53}"/>
              </a:ext>
            </a:extLst>
          </p:cNvPr>
          <p:cNvPicPr>
            <a:picLocks noChangeAspect="1"/>
          </p:cNvPicPr>
          <p:nvPr/>
        </p:nvPicPr>
        <p:blipFill>
          <a:blip r:embed="rId4"/>
          <a:stretch>
            <a:fillRect/>
          </a:stretch>
        </p:blipFill>
        <p:spPr>
          <a:xfrm>
            <a:off x="5220604" y="1740954"/>
            <a:ext cx="6754194" cy="4251917"/>
          </a:xfrm>
          <a:prstGeom prst="rect">
            <a:avLst/>
          </a:prstGeom>
        </p:spPr>
      </p:pic>
      <p:sp>
        <p:nvSpPr>
          <p:cNvPr id="14" name="TextBox 13">
            <a:extLst>
              <a:ext uri="{FF2B5EF4-FFF2-40B4-BE49-F238E27FC236}">
                <a16:creationId xmlns:a16="http://schemas.microsoft.com/office/drawing/2014/main" id="{6562CD4D-F067-F3DA-F900-586FFA29AAFC}"/>
              </a:ext>
            </a:extLst>
          </p:cNvPr>
          <p:cNvSpPr txBox="1"/>
          <p:nvPr/>
        </p:nvSpPr>
        <p:spPr>
          <a:xfrm>
            <a:off x="8934992" y="5894943"/>
            <a:ext cx="654346" cy="369332"/>
          </a:xfrm>
          <a:prstGeom prst="rect">
            <a:avLst/>
          </a:prstGeom>
          <a:noFill/>
        </p:spPr>
        <p:txBody>
          <a:bodyPr wrap="none" rtlCol="0">
            <a:spAutoFit/>
          </a:bodyPr>
          <a:lstStyle/>
          <a:p>
            <a:r>
              <a:rPr lang="en-US" dirty="0"/>
              <a:t>P576</a:t>
            </a:r>
          </a:p>
        </p:txBody>
      </p:sp>
      <p:sp>
        <p:nvSpPr>
          <p:cNvPr id="15" name="TextBox 14">
            <a:extLst>
              <a:ext uri="{FF2B5EF4-FFF2-40B4-BE49-F238E27FC236}">
                <a16:creationId xmlns:a16="http://schemas.microsoft.com/office/drawing/2014/main" id="{8E157B76-3E93-09D9-FF5C-F8E365EF6156}"/>
              </a:ext>
            </a:extLst>
          </p:cNvPr>
          <p:cNvSpPr txBox="1"/>
          <p:nvPr/>
        </p:nvSpPr>
        <p:spPr>
          <a:xfrm>
            <a:off x="2098117" y="5894943"/>
            <a:ext cx="654346" cy="369332"/>
          </a:xfrm>
          <a:prstGeom prst="rect">
            <a:avLst/>
          </a:prstGeom>
          <a:noFill/>
        </p:spPr>
        <p:txBody>
          <a:bodyPr wrap="none" rtlCol="0">
            <a:spAutoFit/>
          </a:bodyPr>
          <a:lstStyle/>
          <a:p>
            <a:r>
              <a:rPr lang="en-US" dirty="0"/>
              <a:t>P452</a:t>
            </a:r>
          </a:p>
        </p:txBody>
      </p:sp>
    </p:spTree>
    <p:extLst>
      <p:ext uri="{BB962C8B-B14F-4D97-AF65-F5344CB8AC3E}">
        <p14:creationId xmlns:p14="http://schemas.microsoft.com/office/powerpoint/2010/main" val="440838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KEGG results are not very well reproduced, likely due to different methods </a:t>
            </a:r>
          </a:p>
        </p:txBody>
      </p:sp>
      <p:pic>
        <p:nvPicPr>
          <p:cNvPr id="4" name="Picture 3">
            <a:extLst>
              <a:ext uri="{FF2B5EF4-FFF2-40B4-BE49-F238E27FC236}">
                <a16:creationId xmlns:a16="http://schemas.microsoft.com/office/drawing/2014/main" id="{7761C9BF-A37E-CABD-1188-399B7AF285D6}"/>
              </a:ext>
            </a:extLst>
          </p:cNvPr>
          <p:cNvPicPr>
            <a:picLocks noChangeAspect="1"/>
          </p:cNvPicPr>
          <p:nvPr/>
        </p:nvPicPr>
        <p:blipFill>
          <a:blip r:embed="rId3"/>
          <a:stretch>
            <a:fillRect/>
          </a:stretch>
        </p:blipFill>
        <p:spPr>
          <a:xfrm>
            <a:off x="381374" y="2499846"/>
            <a:ext cx="5118100" cy="3822700"/>
          </a:xfrm>
          <a:prstGeom prst="rect">
            <a:avLst/>
          </a:prstGeom>
        </p:spPr>
      </p:pic>
      <p:sp>
        <p:nvSpPr>
          <p:cNvPr id="5" name="TextBox 4">
            <a:extLst>
              <a:ext uri="{FF2B5EF4-FFF2-40B4-BE49-F238E27FC236}">
                <a16:creationId xmlns:a16="http://schemas.microsoft.com/office/drawing/2014/main" id="{47433FC6-E7FA-0E5A-BA03-06632120930C}"/>
              </a:ext>
            </a:extLst>
          </p:cNvPr>
          <p:cNvSpPr txBox="1"/>
          <p:nvPr/>
        </p:nvSpPr>
        <p:spPr>
          <a:xfrm>
            <a:off x="8733625" y="6488668"/>
            <a:ext cx="654346" cy="369332"/>
          </a:xfrm>
          <a:prstGeom prst="rect">
            <a:avLst/>
          </a:prstGeom>
          <a:noFill/>
        </p:spPr>
        <p:txBody>
          <a:bodyPr wrap="none" rtlCol="0">
            <a:spAutoFit/>
          </a:bodyPr>
          <a:lstStyle/>
          <a:p>
            <a:r>
              <a:rPr lang="en-US" dirty="0"/>
              <a:t>P576</a:t>
            </a:r>
          </a:p>
        </p:txBody>
      </p:sp>
      <p:pic>
        <p:nvPicPr>
          <p:cNvPr id="6" name="Picture 5">
            <a:extLst>
              <a:ext uri="{FF2B5EF4-FFF2-40B4-BE49-F238E27FC236}">
                <a16:creationId xmlns:a16="http://schemas.microsoft.com/office/drawing/2014/main" id="{B9777CF2-FFF9-36CF-2324-B15B0CBB4CEF}"/>
              </a:ext>
            </a:extLst>
          </p:cNvPr>
          <p:cNvPicPr>
            <a:picLocks noChangeAspect="1"/>
          </p:cNvPicPr>
          <p:nvPr/>
        </p:nvPicPr>
        <p:blipFill>
          <a:blip r:embed="rId4"/>
          <a:stretch>
            <a:fillRect/>
          </a:stretch>
        </p:blipFill>
        <p:spPr>
          <a:xfrm>
            <a:off x="6888913" y="1907538"/>
            <a:ext cx="3689426" cy="2263215"/>
          </a:xfrm>
          <a:prstGeom prst="rect">
            <a:avLst/>
          </a:prstGeom>
        </p:spPr>
      </p:pic>
      <p:pic>
        <p:nvPicPr>
          <p:cNvPr id="7" name="Picture 6">
            <a:extLst>
              <a:ext uri="{FF2B5EF4-FFF2-40B4-BE49-F238E27FC236}">
                <a16:creationId xmlns:a16="http://schemas.microsoft.com/office/drawing/2014/main" id="{935FB4A4-3334-1930-DCFC-9BDE1A698E10}"/>
              </a:ext>
            </a:extLst>
          </p:cNvPr>
          <p:cNvPicPr>
            <a:picLocks noChangeAspect="1"/>
          </p:cNvPicPr>
          <p:nvPr/>
        </p:nvPicPr>
        <p:blipFill>
          <a:blip r:embed="rId5"/>
          <a:stretch>
            <a:fillRect/>
          </a:stretch>
        </p:blipFill>
        <p:spPr>
          <a:xfrm>
            <a:off x="6888913" y="4219520"/>
            <a:ext cx="3689426" cy="2269148"/>
          </a:xfrm>
          <a:prstGeom prst="rect">
            <a:avLst/>
          </a:prstGeom>
        </p:spPr>
      </p:pic>
      <p:sp>
        <p:nvSpPr>
          <p:cNvPr id="9" name="TextBox 8">
            <a:extLst>
              <a:ext uri="{FF2B5EF4-FFF2-40B4-BE49-F238E27FC236}">
                <a16:creationId xmlns:a16="http://schemas.microsoft.com/office/drawing/2014/main" id="{DFD01997-3903-064D-007A-0D8FFD0A5FA3}"/>
              </a:ext>
            </a:extLst>
          </p:cNvPr>
          <p:cNvSpPr txBox="1"/>
          <p:nvPr/>
        </p:nvSpPr>
        <p:spPr>
          <a:xfrm>
            <a:off x="2613251" y="6294176"/>
            <a:ext cx="654346" cy="369332"/>
          </a:xfrm>
          <a:prstGeom prst="rect">
            <a:avLst/>
          </a:prstGeom>
          <a:noFill/>
        </p:spPr>
        <p:txBody>
          <a:bodyPr wrap="none" rtlCol="0">
            <a:spAutoFit/>
          </a:bodyPr>
          <a:lstStyle/>
          <a:p>
            <a:r>
              <a:rPr lang="en-US" dirty="0"/>
              <a:t>P452</a:t>
            </a:r>
          </a:p>
        </p:txBody>
      </p:sp>
    </p:spTree>
    <p:extLst>
      <p:ext uri="{BB962C8B-B14F-4D97-AF65-F5344CB8AC3E}">
        <p14:creationId xmlns:p14="http://schemas.microsoft.com/office/powerpoint/2010/main" val="11873122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DP CD57</a:t>
            </a:r>
            <a:r>
              <a:rPr lang="en-US" sz="2800" baseline="30000" dirty="0"/>
              <a:t>+</a:t>
            </a:r>
            <a:r>
              <a:rPr lang="en-US" sz="2800" dirty="0"/>
              <a:t> vs. DP PD-1</a:t>
            </a:r>
            <a:r>
              <a:rPr lang="en-US" sz="2800" baseline="30000" dirty="0"/>
              <a:t>+</a:t>
            </a:r>
            <a:r>
              <a:rPr lang="en-US" sz="2800" dirty="0"/>
              <a:t> VP similar between projects</a:t>
            </a:r>
          </a:p>
        </p:txBody>
      </p:sp>
      <p:pic>
        <p:nvPicPr>
          <p:cNvPr id="4" name="Picture 3">
            <a:extLst>
              <a:ext uri="{FF2B5EF4-FFF2-40B4-BE49-F238E27FC236}">
                <a16:creationId xmlns:a16="http://schemas.microsoft.com/office/drawing/2014/main" id="{7189A277-08B5-781E-96E2-D7C7BC5E500F}"/>
              </a:ext>
            </a:extLst>
          </p:cNvPr>
          <p:cNvPicPr>
            <a:picLocks noChangeAspect="1"/>
          </p:cNvPicPr>
          <p:nvPr/>
        </p:nvPicPr>
        <p:blipFill>
          <a:blip r:embed="rId3"/>
          <a:stretch>
            <a:fillRect/>
          </a:stretch>
        </p:blipFill>
        <p:spPr>
          <a:xfrm>
            <a:off x="35859" y="2157317"/>
            <a:ext cx="5585012" cy="3453889"/>
          </a:xfrm>
          <a:prstGeom prst="rect">
            <a:avLst/>
          </a:prstGeom>
        </p:spPr>
      </p:pic>
      <p:pic>
        <p:nvPicPr>
          <p:cNvPr id="6" name="Picture 5">
            <a:extLst>
              <a:ext uri="{FF2B5EF4-FFF2-40B4-BE49-F238E27FC236}">
                <a16:creationId xmlns:a16="http://schemas.microsoft.com/office/drawing/2014/main" id="{33BE30E1-8983-6E1E-480B-C538B3E8E577}"/>
              </a:ext>
            </a:extLst>
          </p:cNvPr>
          <p:cNvPicPr>
            <a:picLocks noChangeAspect="1"/>
          </p:cNvPicPr>
          <p:nvPr/>
        </p:nvPicPr>
        <p:blipFill>
          <a:blip r:embed="rId4"/>
          <a:stretch>
            <a:fillRect/>
          </a:stretch>
        </p:blipFill>
        <p:spPr>
          <a:xfrm>
            <a:off x="5687755" y="2177024"/>
            <a:ext cx="6468386" cy="3811400"/>
          </a:xfrm>
          <a:prstGeom prst="rect">
            <a:avLst/>
          </a:prstGeom>
        </p:spPr>
      </p:pic>
      <p:sp>
        <p:nvSpPr>
          <p:cNvPr id="7" name="TextBox 6">
            <a:extLst>
              <a:ext uri="{FF2B5EF4-FFF2-40B4-BE49-F238E27FC236}">
                <a16:creationId xmlns:a16="http://schemas.microsoft.com/office/drawing/2014/main" id="{2CE08085-C2DB-4A73-9A62-1788D5B1D9E7}"/>
              </a:ext>
            </a:extLst>
          </p:cNvPr>
          <p:cNvSpPr txBox="1"/>
          <p:nvPr/>
        </p:nvSpPr>
        <p:spPr>
          <a:xfrm>
            <a:off x="9141469" y="6079609"/>
            <a:ext cx="654346" cy="369332"/>
          </a:xfrm>
          <a:prstGeom prst="rect">
            <a:avLst/>
          </a:prstGeom>
          <a:noFill/>
        </p:spPr>
        <p:txBody>
          <a:bodyPr wrap="none" rtlCol="0">
            <a:spAutoFit/>
          </a:bodyPr>
          <a:lstStyle/>
          <a:p>
            <a:r>
              <a:rPr lang="en-US" dirty="0"/>
              <a:t>P576</a:t>
            </a:r>
          </a:p>
        </p:txBody>
      </p:sp>
      <p:sp>
        <p:nvSpPr>
          <p:cNvPr id="8" name="TextBox 7">
            <a:extLst>
              <a:ext uri="{FF2B5EF4-FFF2-40B4-BE49-F238E27FC236}">
                <a16:creationId xmlns:a16="http://schemas.microsoft.com/office/drawing/2014/main" id="{C547FCD6-0EC9-33CC-1A31-4FAB29664455}"/>
              </a:ext>
            </a:extLst>
          </p:cNvPr>
          <p:cNvSpPr txBox="1"/>
          <p:nvPr/>
        </p:nvSpPr>
        <p:spPr>
          <a:xfrm>
            <a:off x="2304594" y="6079609"/>
            <a:ext cx="654346" cy="369332"/>
          </a:xfrm>
          <a:prstGeom prst="rect">
            <a:avLst/>
          </a:prstGeom>
          <a:noFill/>
        </p:spPr>
        <p:txBody>
          <a:bodyPr wrap="none" rtlCol="0">
            <a:spAutoFit/>
          </a:bodyPr>
          <a:lstStyle/>
          <a:p>
            <a:r>
              <a:rPr lang="en-US" dirty="0"/>
              <a:t>P452</a:t>
            </a:r>
          </a:p>
        </p:txBody>
      </p:sp>
    </p:spTree>
    <p:extLst>
      <p:ext uri="{BB962C8B-B14F-4D97-AF65-F5344CB8AC3E}">
        <p14:creationId xmlns:p14="http://schemas.microsoft.com/office/powerpoint/2010/main" val="2045731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F271-7169-1115-1EF3-CE3BF47781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6F45DB-D64D-9355-7CD2-66B994D6E22E}"/>
              </a:ext>
            </a:extLst>
          </p:cNvPr>
          <p:cNvSpPr>
            <a:spLocks noGrp="1"/>
          </p:cNvSpPr>
          <p:nvPr>
            <p:ph type="title"/>
          </p:nvPr>
        </p:nvSpPr>
        <p:spPr>
          <a:xfrm>
            <a:off x="838199" y="593725"/>
            <a:ext cx="10533994" cy="1325563"/>
          </a:xfrm>
        </p:spPr>
        <p:txBody>
          <a:bodyPr>
            <a:normAutofit/>
          </a:bodyPr>
          <a:lstStyle/>
          <a:p>
            <a:r>
              <a:rPr lang="en-US" sz="2800" dirty="0"/>
              <a:t>Volcano plots from other interesting DP vs DP</a:t>
            </a:r>
          </a:p>
        </p:txBody>
      </p:sp>
    </p:spTree>
    <p:extLst>
      <p:ext uri="{BB962C8B-B14F-4D97-AF65-F5344CB8AC3E}">
        <p14:creationId xmlns:p14="http://schemas.microsoft.com/office/powerpoint/2010/main" val="14136899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39242</TotalTime>
  <Words>658</Words>
  <Application>Microsoft Macintosh PowerPoint</Application>
  <PresentationFormat>Widescreen</PresentationFormat>
  <Paragraphs>72</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Menlo</vt:lpstr>
      <vt:lpstr>roboto</vt:lpstr>
      <vt:lpstr>Office Theme</vt:lpstr>
      <vt:lpstr>Weekly meeting</vt:lpstr>
      <vt:lpstr>Outline</vt:lpstr>
      <vt:lpstr>DP CD57+ and DP PD-1+ cluster together, away from DN in both projects, DP CD127+ seems to cluster separately (as do DN/non-exhausted CD127+) in P576</vt:lpstr>
      <vt:lpstr>DP CD57+ and DP PD-1+ cluster together, away from DN in both projects, DP CD127+ seems to cluster separately (as do DN/non-exhausted CD127+) in P576</vt:lpstr>
      <vt:lpstr>Do observe substantial closest gene to peak sharing between DP populations in both projects</vt:lpstr>
      <vt:lpstr>Difficult to determine which two DP populations are more closely related based on Tex gene sharing</vt:lpstr>
      <vt:lpstr>KEGG results are not very well reproduced, likely due to different methods </vt:lpstr>
      <vt:lpstr>DP CD57+ vs. DP PD-1+ VP similar between projects</vt:lpstr>
      <vt:lpstr>Volcano plots from other interesting DP vs DP</vt:lpstr>
      <vt:lpstr>PPI network shows similar structure across projects for peaks up in DP CD57+ vs. DP PD-1+</vt:lpstr>
      <vt:lpstr>PPI network doesn’t show similar structure across projects for peaks up in DP PD-1+ vs. DP CD57+</vt:lpstr>
      <vt:lpstr>PPIs from other interesting DP vs. DP</vt:lpstr>
      <vt:lpstr>DP CD57+ accessible genes accessible in both projects</vt:lpstr>
      <vt:lpstr>Start of CD127 gene similarly accessible in all populations, gene more accessible in DN and CD127+</vt:lpstr>
      <vt:lpstr>ERIN METHODS: De novo motif785 enrichment results were filtered to exclude all significant hits with a p-value &gt; 1e-12 which were likely786 false positive results. Best matches identified by HOMER between de novo motifs and known motifs787 typically included several high-quality matches within the same TF motif family due to similar TF binding788 sites. Therefore, all potential matches of known motifs to significantly enriched de novo motifs were789 searched for in the list of DEGs between CD57+ Tex and PD-1+ Tex populations identified by scRNA-seq.790 The overlapping list of enriched TFs in accessible peaks and DEGs were plotted as a volcano plot showing791 their log2 fold change in gene expression and TF motif enrichment values calculated by HOMER</vt:lpstr>
      <vt:lpstr>Conclusions</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6668</cp:revision>
  <dcterms:created xsi:type="dcterms:W3CDTF">2023-09-15T17:40:02Z</dcterms:created>
  <dcterms:modified xsi:type="dcterms:W3CDTF">2024-05-14T23:17:10Z</dcterms:modified>
</cp:coreProperties>
</file>

<file path=docProps/thumbnail.jpeg>
</file>